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0" d="100"/>
          <a:sy n="60" d="100"/>
        </p:scale>
        <p:origin x="-78" y="-3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6A22D46E-E461-4507-A0F1-C338FB639293}" type="datetimeFigureOut">
              <a:rPr lang="es-CO" smtClean="0"/>
              <a:t>30/04/2014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FA0E76BA-4D9F-4CB1-8595-4B35AE3CD4FE}" type="slidenum">
              <a:rPr lang="es-CO" smtClean="0"/>
              <a:t>‹Nº›</a:t>
            </a:fld>
            <a:endParaRPr lang="es-CO"/>
          </a:p>
        </p:txBody>
      </p:sp>
    </p:spTree>
    <p:extLst>
      <p:ext uri="{BB962C8B-B14F-4D97-AF65-F5344CB8AC3E}">
        <p14:creationId xmlns:p14="http://schemas.microsoft.com/office/powerpoint/2010/main" val="1349468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6A22D46E-E461-4507-A0F1-C338FB639293}" type="datetimeFigureOut">
              <a:rPr lang="es-CO" smtClean="0"/>
              <a:t>30/04/2014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FA0E76BA-4D9F-4CB1-8595-4B35AE3CD4FE}" type="slidenum">
              <a:rPr lang="es-CO" smtClean="0"/>
              <a:t>‹Nº›</a:t>
            </a:fld>
            <a:endParaRPr lang="es-CO"/>
          </a:p>
        </p:txBody>
      </p:sp>
    </p:spTree>
    <p:extLst>
      <p:ext uri="{BB962C8B-B14F-4D97-AF65-F5344CB8AC3E}">
        <p14:creationId xmlns:p14="http://schemas.microsoft.com/office/powerpoint/2010/main" val="148230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6A22D46E-E461-4507-A0F1-C338FB639293}" type="datetimeFigureOut">
              <a:rPr lang="es-CO" smtClean="0"/>
              <a:t>30/04/2014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FA0E76BA-4D9F-4CB1-8595-4B35AE3CD4FE}" type="slidenum">
              <a:rPr lang="es-CO" smtClean="0"/>
              <a:t>‹Nº›</a:t>
            </a:fld>
            <a:endParaRPr lang="es-CO"/>
          </a:p>
        </p:txBody>
      </p:sp>
    </p:spTree>
    <p:extLst>
      <p:ext uri="{BB962C8B-B14F-4D97-AF65-F5344CB8AC3E}">
        <p14:creationId xmlns:p14="http://schemas.microsoft.com/office/powerpoint/2010/main" val="53793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6A22D46E-E461-4507-A0F1-C338FB639293}" type="datetimeFigureOut">
              <a:rPr lang="es-CO" smtClean="0"/>
              <a:t>30/04/2014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FA0E76BA-4D9F-4CB1-8595-4B35AE3CD4FE}" type="slidenum">
              <a:rPr lang="es-CO" smtClean="0"/>
              <a:t>‹Nº›</a:t>
            </a:fld>
            <a:endParaRPr lang="es-CO"/>
          </a:p>
        </p:txBody>
      </p:sp>
    </p:spTree>
    <p:extLst>
      <p:ext uri="{BB962C8B-B14F-4D97-AF65-F5344CB8AC3E}">
        <p14:creationId xmlns:p14="http://schemas.microsoft.com/office/powerpoint/2010/main" val="1696528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6A22D46E-E461-4507-A0F1-C338FB639293}" type="datetimeFigureOut">
              <a:rPr lang="es-CO" smtClean="0"/>
              <a:t>30/04/2014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FA0E76BA-4D9F-4CB1-8595-4B35AE3CD4FE}" type="slidenum">
              <a:rPr lang="es-CO" smtClean="0"/>
              <a:t>‹Nº›</a:t>
            </a:fld>
            <a:endParaRPr lang="es-CO"/>
          </a:p>
        </p:txBody>
      </p:sp>
    </p:spTree>
    <p:extLst>
      <p:ext uri="{BB962C8B-B14F-4D97-AF65-F5344CB8AC3E}">
        <p14:creationId xmlns:p14="http://schemas.microsoft.com/office/powerpoint/2010/main" val="847930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6A22D46E-E461-4507-A0F1-C338FB639293}" type="datetimeFigureOut">
              <a:rPr lang="es-CO" smtClean="0"/>
              <a:t>30/04/2014</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FA0E76BA-4D9F-4CB1-8595-4B35AE3CD4FE}" type="slidenum">
              <a:rPr lang="es-CO" smtClean="0"/>
              <a:t>‹Nº›</a:t>
            </a:fld>
            <a:endParaRPr lang="es-CO"/>
          </a:p>
        </p:txBody>
      </p:sp>
    </p:spTree>
    <p:extLst>
      <p:ext uri="{BB962C8B-B14F-4D97-AF65-F5344CB8AC3E}">
        <p14:creationId xmlns:p14="http://schemas.microsoft.com/office/powerpoint/2010/main" val="3000360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6A22D46E-E461-4507-A0F1-C338FB639293}" type="datetimeFigureOut">
              <a:rPr lang="es-CO" smtClean="0"/>
              <a:t>30/04/2014</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FA0E76BA-4D9F-4CB1-8595-4B35AE3CD4FE}" type="slidenum">
              <a:rPr lang="es-CO" smtClean="0"/>
              <a:t>‹Nº›</a:t>
            </a:fld>
            <a:endParaRPr lang="es-CO"/>
          </a:p>
        </p:txBody>
      </p:sp>
    </p:spTree>
    <p:extLst>
      <p:ext uri="{BB962C8B-B14F-4D97-AF65-F5344CB8AC3E}">
        <p14:creationId xmlns:p14="http://schemas.microsoft.com/office/powerpoint/2010/main" val="231874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6A22D46E-E461-4507-A0F1-C338FB639293}" type="datetimeFigureOut">
              <a:rPr lang="es-CO" smtClean="0"/>
              <a:t>30/04/2014</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FA0E76BA-4D9F-4CB1-8595-4B35AE3CD4FE}" type="slidenum">
              <a:rPr lang="es-CO" smtClean="0"/>
              <a:t>‹Nº›</a:t>
            </a:fld>
            <a:endParaRPr lang="es-CO"/>
          </a:p>
        </p:txBody>
      </p:sp>
    </p:spTree>
    <p:extLst>
      <p:ext uri="{BB962C8B-B14F-4D97-AF65-F5344CB8AC3E}">
        <p14:creationId xmlns:p14="http://schemas.microsoft.com/office/powerpoint/2010/main" val="340955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A22D46E-E461-4507-A0F1-C338FB639293}" type="datetimeFigureOut">
              <a:rPr lang="es-CO" smtClean="0"/>
              <a:t>30/04/2014</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FA0E76BA-4D9F-4CB1-8595-4B35AE3CD4FE}" type="slidenum">
              <a:rPr lang="es-CO" smtClean="0"/>
              <a:t>‹Nº›</a:t>
            </a:fld>
            <a:endParaRPr lang="es-CO"/>
          </a:p>
        </p:txBody>
      </p:sp>
    </p:spTree>
    <p:extLst>
      <p:ext uri="{BB962C8B-B14F-4D97-AF65-F5344CB8AC3E}">
        <p14:creationId xmlns:p14="http://schemas.microsoft.com/office/powerpoint/2010/main" val="3892927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A22D46E-E461-4507-A0F1-C338FB639293}" type="datetimeFigureOut">
              <a:rPr lang="es-CO" smtClean="0"/>
              <a:t>30/04/2014</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FA0E76BA-4D9F-4CB1-8595-4B35AE3CD4FE}" type="slidenum">
              <a:rPr lang="es-CO" smtClean="0"/>
              <a:t>‹Nº›</a:t>
            </a:fld>
            <a:endParaRPr lang="es-CO"/>
          </a:p>
        </p:txBody>
      </p:sp>
    </p:spTree>
    <p:extLst>
      <p:ext uri="{BB962C8B-B14F-4D97-AF65-F5344CB8AC3E}">
        <p14:creationId xmlns:p14="http://schemas.microsoft.com/office/powerpoint/2010/main" val="1852810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A22D46E-E461-4507-A0F1-C338FB639293}" type="datetimeFigureOut">
              <a:rPr lang="es-CO" smtClean="0"/>
              <a:t>30/04/2014</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FA0E76BA-4D9F-4CB1-8595-4B35AE3CD4FE}" type="slidenum">
              <a:rPr lang="es-CO" smtClean="0"/>
              <a:t>‹Nº›</a:t>
            </a:fld>
            <a:endParaRPr lang="es-CO"/>
          </a:p>
        </p:txBody>
      </p:sp>
    </p:spTree>
    <p:extLst>
      <p:ext uri="{BB962C8B-B14F-4D97-AF65-F5344CB8AC3E}">
        <p14:creationId xmlns:p14="http://schemas.microsoft.com/office/powerpoint/2010/main" val="1656089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22D46E-E461-4507-A0F1-C338FB639293}" type="datetimeFigureOut">
              <a:rPr lang="es-CO" smtClean="0"/>
              <a:t>30/04/2014</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0E76BA-4D9F-4CB1-8595-4B35AE3CD4FE}" type="slidenum">
              <a:rPr lang="es-CO" smtClean="0"/>
              <a:t>‹Nº›</a:t>
            </a:fld>
            <a:endParaRPr lang="es-CO"/>
          </a:p>
        </p:txBody>
      </p:sp>
    </p:spTree>
    <p:extLst>
      <p:ext uri="{BB962C8B-B14F-4D97-AF65-F5344CB8AC3E}">
        <p14:creationId xmlns:p14="http://schemas.microsoft.com/office/powerpoint/2010/main" val="2738782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zuula.com/" TargetMode="External"/><Relationship Id="rId3" Type="http://schemas.openxmlformats.org/officeDocument/2006/relationships/hyperlink" Target="http://tinooo.com/" TargetMode="External"/><Relationship Id="rId7" Type="http://schemas.openxmlformats.org/officeDocument/2006/relationships/hyperlink" Target="http://soovle.com/" TargetMode="External"/><Relationship Id="rId2" Type="http://schemas.openxmlformats.org/officeDocument/2006/relationships/hyperlink" Target="http://es.wikipedia.org/wiki/Dogpile" TargetMode="External"/><Relationship Id="rId1" Type="http://schemas.openxmlformats.org/officeDocument/2006/relationships/slideLayout" Target="../slideLayouts/slideLayout2.xml"/><Relationship Id="rId6" Type="http://schemas.openxmlformats.org/officeDocument/2006/relationships/hyperlink" Target="http://www.mamma.com/" TargetMode="External"/><Relationship Id="rId5" Type="http://schemas.openxmlformats.org/officeDocument/2006/relationships/hyperlink" Target="http://www.metacrawler.com/" TargetMode="External"/><Relationship Id="rId4" Type="http://schemas.openxmlformats.org/officeDocument/2006/relationships/hyperlink" Target="http://es.wikipedia.org/wiki/Ixquic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279736" y="519248"/>
            <a:ext cx="8388263" cy="1245056"/>
          </a:xfrm>
        </p:spPr>
        <p:txBody>
          <a:bodyPr/>
          <a:lstStyle/>
          <a:p>
            <a:r>
              <a:rPr lang="es-CO" b="1" dirty="0" smtClean="0">
                <a:ln w="22225">
                  <a:solidFill>
                    <a:schemeClr val="accent2"/>
                  </a:solidFill>
                  <a:prstDash val="solid"/>
                </a:ln>
                <a:solidFill>
                  <a:schemeClr val="accent2">
                    <a:lumMod val="40000"/>
                    <a:lumOff val="60000"/>
                  </a:schemeClr>
                </a:solidFill>
              </a:rPr>
              <a:t>METABUSCADOR</a:t>
            </a:r>
            <a:endParaRPr lang="es-CO" b="1" dirty="0">
              <a:ln w="22225">
                <a:solidFill>
                  <a:schemeClr val="accent2"/>
                </a:solidFill>
                <a:prstDash val="solid"/>
              </a:ln>
              <a:solidFill>
                <a:schemeClr val="accent2">
                  <a:lumMod val="40000"/>
                  <a:lumOff val="60000"/>
                </a:schemeClr>
              </a:solidFill>
            </a:endParaRPr>
          </a:p>
        </p:txBody>
      </p:sp>
      <p:sp>
        <p:nvSpPr>
          <p:cNvPr id="3" name="Subtítulo 2"/>
          <p:cNvSpPr>
            <a:spLocks noGrp="1"/>
          </p:cNvSpPr>
          <p:nvPr>
            <p:ph type="subTitle" idx="1"/>
          </p:nvPr>
        </p:nvSpPr>
        <p:spPr>
          <a:xfrm>
            <a:off x="1031132" y="2220711"/>
            <a:ext cx="10175131" cy="4180090"/>
          </a:xfrm>
        </p:spPr>
        <p:txBody>
          <a:bodyPr>
            <a:noAutofit/>
          </a:bodyPr>
          <a:lstStyle/>
          <a:p>
            <a:r>
              <a:rPr lang="es-CO" sz="3600" dirty="0">
                <a:solidFill>
                  <a:srgbClr val="C00000"/>
                </a:solidFill>
              </a:rPr>
              <a:t>E</a:t>
            </a:r>
            <a:r>
              <a:rPr lang="es-CO" sz="3600" dirty="0" smtClean="0">
                <a:solidFill>
                  <a:srgbClr val="C00000"/>
                </a:solidFill>
              </a:rPr>
              <a:t>s </a:t>
            </a:r>
            <a:r>
              <a:rPr lang="es-CO" sz="3600" dirty="0">
                <a:solidFill>
                  <a:srgbClr val="C00000"/>
                </a:solidFill>
              </a:rPr>
              <a:t>un sistema que localiza información en los motores de búsqueda más usados y carece de base de datos propia y, en su lugar, usa las de </a:t>
            </a:r>
            <a:r>
              <a:rPr lang="es-CO" sz="3600" dirty="0" smtClean="0">
                <a:solidFill>
                  <a:srgbClr val="C00000"/>
                </a:solidFill>
              </a:rPr>
              <a:t>otros </a:t>
            </a:r>
            <a:r>
              <a:rPr lang="es-CO" sz="3600" dirty="0">
                <a:solidFill>
                  <a:srgbClr val="C00000"/>
                </a:solidFill>
              </a:rPr>
              <a:t>buscadores y muestra una combinación de las mejores páginas que ha devuelto cada </a:t>
            </a:r>
            <a:r>
              <a:rPr lang="es-CO" sz="3600" dirty="0" smtClean="0">
                <a:solidFill>
                  <a:srgbClr val="C00000"/>
                </a:solidFill>
              </a:rPr>
              <a:t>uno. </a:t>
            </a:r>
            <a:r>
              <a:rPr lang="es-CO" sz="3600" dirty="0">
                <a:solidFill>
                  <a:srgbClr val="C00000"/>
                </a:solidFill>
              </a:rPr>
              <a:t> </a:t>
            </a:r>
            <a:r>
              <a:rPr lang="es-CO" sz="3600" dirty="0" smtClean="0">
                <a:solidFill>
                  <a:srgbClr val="C00000"/>
                </a:solidFill>
              </a:rPr>
              <a:t>(Google, </a:t>
            </a:r>
            <a:r>
              <a:rPr lang="es-CO" sz="3600" dirty="0" err="1" smtClean="0">
                <a:solidFill>
                  <a:srgbClr val="C00000"/>
                </a:solidFill>
              </a:rPr>
              <a:t>Yahoo</a:t>
            </a:r>
            <a:r>
              <a:rPr lang="es-CO" sz="3600" dirty="0" smtClean="0">
                <a:solidFill>
                  <a:srgbClr val="C00000"/>
                </a:solidFill>
              </a:rPr>
              <a:t>). </a:t>
            </a:r>
            <a:r>
              <a:rPr lang="es-CO" sz="3600" dirty="0">
                <a:solidFill>
                  <a:srgbClr val="C00000"/>
                </a:solidFill>
              </a:rPr>
              <a:t>La definición simplista sería que un metabuscador es un buscador en buscadores.</a:t>
            </a:r>
          </a:p>
        </p:txBody>
      </p:sp>
    </p:spTree>
    <p:extLst>
      <p:ext uri="{BB962C8B-B14F-4D97-AF65-F5344CB8AC3E}">
        <p14:creationId xmlns:p14="http://schemas.microsoft.com/office/powerpoint/2010/main" val="3185184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45"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5"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le:Meta-search-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4941" y="589657"/>
            <a:ext cx="8891081" cy="5175859"/>
          </a:xfrm>
          <a:prstGeom prst="rect">
            <a:avLst/>
          </a:prstGeom>
          <a:noFill/>
          <a:ln>
            <a:solidFill>
              <a:srgbClr val="C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1727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70043" y="252919"/>
            <a:ext cx="10700425" cy="5632311"/>
          </a:xfrm>
          <a:prstGeom prst="rect">
            <a:avLst/>
          </a:prstGeom>
        </p:spPr>
        <p:txBody>
          <a:bodyPr wrap="square">
            <a:spAutoFit/>
          </a:bodyPr>
          <a:lstStyle/>
          <a:p>
            <a:r>
              <a:rPr lang="es-CO" b="0" i="0" dirty="0" smtClean="0">
                <a:solidFill>
                  <a:srgbClr val="C00000"/>
                </a:solidFill>
                <a:effectLst/>
                <a:latin typeface="Arial" panose="020B0604020202020204" pitchFamily="34" charset="0"/>
              </a:rPr>
              <a:t>Ventajas:</a:t>
            </a:r>
          </a:p>
          <a:p>
            <a:r>
              <a:rPr lang="es-CO" dirty="0">
                <a:solidFill>
                  <a:srgbClr val="C00000"/>
                </a:solidFill>
                <a:latin typeface="Arial" panose="020B0604020202020204" pitchFamily="34" charset="0"/>
              </a:rPr>
              <a:t>A</a:t>
            </a:r>
            <a:r>
              <a:rPr lang="es-CO" b="0" i="0" dirty="0" smtClean="0">
                <a:solidFill>
                  <a:srgbClr val="C00000"/>
                </a:solidFill>
                <a:effectLst/>
                <a:latin typeface="Arial" panose="020B0604020202020204" pitchFamily="34" charset="0"/>
              </a:rPr>
              <a:t>mplían de forma notoria el ámbito de las búsquedas que realizamos, proporcionando mayor cantidad de resultados. La forma de combinar los resultados depende del metabuscador empleado.</a:t>
            </a:r>
          </a:p>
          <a:p>
            <a:endParaRPr lang="es-CO" b="0" i="0" dirty="0" smtClean="0">
              <a:solidFill>
                <a:srgbClr val="C00000"/>
              </a:solidFill>
              <a:effectLst/>
              <a:latin typeface="Arial" panose="020B0604020202020204" pitchFamily="34" charset="0"/>
            </a:endParaRPr>
          </a:p>
          <a:p>
            <a:endParaRPr lang="es-CO" b="0" i="0" dirty="0" smtClean="0">
              <a:solidFill>
                <a:srgbClr val="C00000"/>
              </a:solidFill>
              <a:effectLst/>
              <a:latin typeface="Arial" panose="020B0604020202020204" pitchFamily="34" charset="0"/>
            </a:endParaRPr>
          </a:p>
          <a:p>
            <a:r>
              <a:rPr lang="es-CO" b="0" i="0" dirty="0" smtClean="0">
                <a:solidFill>
                  <a:srgbClr val="C00000"/>
                </a:solidFill>
                <a:effectLst/>
                <a:latin typeface="Arial" panose="020B0604020202020204" pitchFamily="34" charset="0"/>
              </a:rPr>
              <a:t>Hay que tener en cuenta que cada </a:t>
            </a:r>
            <a:r>
              <a:rPr lang="es-CO" b="0" i="0" u="none" strike="noStrike" dirty="0" smtClean="0">
                <a:solidFill>
                  <a:srgbClr val="C00000"/>
                </a:solidFill>
                <a:effectLst/>
                <a:latin typeface="Arial" panose="020B0604020202020204" pitchFamily="34" charset="0"/>
              </a:rPr>
              <a:t>buscador</a:t>
            </a:r>
            <a:r>
              <a:rPr lang="es-CO" b="0" i="0" dirty="0" smtClean="0">
                <a:solidFill>
                  <a:srgbClr val="C00000"/>
                </a:solidFill>
                <a:effectLst/>
                <a:latin typeface="Arial" panose="020B0604020202020204" pitchFamily="34" charset="0"/>
              </a:rPr>
              <a:t> utiliza su propia estrategia a la hora de recoger la </a:t>
            </a:r>
            <a:r>
              <a:rPr lang="es-CO" b="0" i="0" u="none" strike="noStrike" dirty="0" smtClean="0">
                <a:solidFill>
                  <a:srgbClr val="C00000"/>
                </a:solidFill>
                <a:effectLst/>
                <a:latin typeface="Arial" panose="020B0604020202020204" pitchFamily="34" charset="0"/>
              </a:rPr>
              <a:t>información</a:t>
            </a:r>
            <a:r>
              <a:rPr lang="es-CO" b="0" i="0" dirty="0" smtClean="0">
                <a:solidFill>
                  <a:srgbClr val="C00000"/>
                </a:solidFill>
                <a:effectLst/>
                <a:latin typeface="Arial" panose="020B0604020202020204" pitchFamily="34" charset="0"/>
              </a:rPr>
              <a:t> y ordenar los resultados de las búsquedas, por lo que las páginas de mayor relevancia en un buscador no tienen por qué coincidir con las del resto, aportando puntos de vista distintos.</a:t>
            </a:r>
          </a:p>
          <a:p>
            <a:endParaRPr lang="es-CO" b="0" i="0" dirty="0" smtClean="0">
              <a:solidFill>
                <a:srgbClr val="C00000"/>
              </a:solidFill>
              <a:effectLst/>
              <a:latin typeface="Arial" panose="020B0604020202020204" pitchFamily="34" charset="0"/>
            </a:endParaRPr>
          </a:p>
          <a:p>
            <a:r>
              <a:rPr lang="es-CO" b="0" i="0" dirty="0" smtClean="0">
                <a:solidFill>
                  <a:srgbClr val="C00000"/>
                </a:solidFill>
                <a:effectLst/>
                <a:latin typeface="Arial" panose="020B0604020202020204" pitchFamily="34" charset="0"/>
              </a:rPr>
              <a:t>Desventajas: </a:t>
            </a:r>
          </a:p>
          <a:p>
            <a:endParaRPr lang="es-CO" dirty="0" smtClean="0">
              <a:solidFill>
                <a:srgbClr val="C00000"/>
              </a:solidFill>
              <a:latin typeface="Arial" panose="020B0604020202020204" pitchFamily="34" charset="0"/>
            </a:endParaRPr>
          </a:p>
          <a:p>
            <a:r>
              <a:rPr lang="es-CO" dirty="0" smtClean="0">
                <a:solidFill>
                  <a:srgbClr val="C00000"/>
                </a:solidFill>
                <a:latin typeface="Arial" panose="020B0604020202020204" pitchFamily="34" charset="0"/>
              </a:rPr>
              <a:t>M</a:t>
            </a:r>
            <a:r>
              <a:rPr lang="es-CO" b="0" i="0" dirty="0" smtClean="0">
                <a:solidFill>
                  <a:srgbClr val="C00000"/>
                </a:solidFill>
                <a:effectLst/>
                <a:latin typeface="Arial" panose="020B0604020202020204" pitchFamily="34" charset="0"/>
              </a:rPr>
              <a:t>ientras que cada buscador dispone de su propia sintaxis de búsqueda, los metabuscadores no distinguen entre las diferentes sintaxis. Por lo tanto, para buscar información muy específica es mejor emplear buscadores de los que conozcamos la sintaxis.</a:t>
            </a:r>
          </a:p>
          <a:p>
            <a:endParaRPr lang="es-CO" b="0" i="0" dirty="0" smtClean="0">
              <a:solidFill>
                <a:srgbClr val="C00000"/>
              </a:solidFill>
              <a:effectLst/>
              <a:latin typeface="Arial" panose="020B0604020202020204" pitchFamily="34" charset="0"/>
            </a:endParaRPr>
          </a:p>
          <a:p>
            <a:r>
              <a:rPr lang="es-CO" b="0" i="0" dirty="0" smtClean="0">
                <a:solidFill>
                  <a:srgbClr val="C00000"/>
                </a:solidFill>
                <a:effectLst/>
                <a:latin typeface="Arial" panose="020B0604020202020204" pitchFamily="34" charset="0"/>
              </a:rPr>
              <a:t>Es de notar que no resultan muy claros los criterios empleados por los diversos multibuscadores para la ordenación de sus resultados.</a:t>
            </a:r>
          </a:p>
          <a:p>
            <a:endParaRPr lang="es-CO" b="0" i="0" dirty="0" smtClean="0">
              <a:solidFill>
                <a:srgbClr val="C00000"/>
              </a:solidFill>
              <a:effectLst/>
              <a:latin typeface="Arial" panose="020B0604020202020204" pitchFamily="34" charset="0"/>
            </a:endParaRPr>
          </a:p>
          <a:p>
            <a:r>
              <a:rPr lang="es-CO" b="0" i="0" dirty="0" smtClean="0">
                <a:solidFill>
                  <a:srgbClr val="C00000"/>
                </a:solidFill>
                <a:effectLst/>
                <a:latin typeface="Arial" panose="020B0604020202020204" pitchFamily="34" charset="0"/>
              </a:rPr>
              <a:t>Al buscar en varias fuentes, la obtención de resultados suele ser más lenta que en un buscador normal. Muchos de los multibuscadores permiten establecer un tiempo máximo para realizar la búsqueda.</a:t>
            </a:r>
            <a:endParaRPr lang="es-CO" b="0" i="0" dirty="0">
              <a:solidFill>
                <a:srgbClr val="C00000"/>
              </a:solidFill>
              <a:effectLst/>
              <a:latin typeface="Arial" panose="020B0604020202020204" pitchFamily="34" charset="0"/>
            </a:endParaRPr>
          </a:p>
        </p:txBody>
      </p:sp>
    </p:spTree>
    <p:extLst>
      <p:ext uri="{BB962C8B-B14F-4D97-AF65-F5344CB8AC3E}">
        <p14:creationId xmlns:p14="http://schemas.microsoft.com/office/powerpoint/2010/main" val="3838885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12068" y="848306"/>
            <a:ext cx="9358009" cy="5016758"/>
          </a:xfrm>
          <a:prstGeom prst="rect">
            <a:avLst/>
          </a:prstGeom>
        </p:spPr>
        <p:txBody>
          <a:bodyPr wrap="square">
            <a:spAutoFit/>
          </a:bodyPr>
          <a:lstStyle/>
          <a:p>
            <a:r>
              <a:rPr lang="es-CO" sz="2000" b="0" i="0" dirty="0" smtClean="0">
                <a:solidFill>
                  <a:srgbClr val="C00000"/>
                </a:solidFill>
                <a:effectLst/>
                <a:latin typeface="Arial" panose="020B0604020202020204" pitchFamily="34" charset="0"/>
              </a:rPr>
              <a:t>Algunos metabuscadores</a:t>
            </a:r>
          </a:p>
          <a:p>
            <a:endParaRPr lang="es-CO" sz="2000" b="0" i="0" dirty="0" smtClean="0">
              <a:solidFill>
                <a:srgbClr val="000000"/>
              </a:solidFill>
              <a:effectLst/>
              <a:latin typeface="Arial" panose="020B0604020202020204" pitchFamily="34" charset="0"/>
            </a:endParaRPr>
          </a:p>
          <a:p>
            <a:pPr>
              <a:buFont typeface="Arial" panose="020B0604020202020204" pitchFamily="34" charset="0"/>
              <a:buChar char="•"/>
            </a:pPr>
            <a:r>
              <a:rPr lang="es-CO" sz="2000" b="0" i="0" u="none" strike="noStrike" dirty="0" err="1" smtClean="0">
                <a:solidFill>
                  <a:srgbClr val="0B0080"/>
                </a:solidFill>
                <a:effectLst/>
                <a:latin typeface="Arial" panose="020B0604020202020204" pitchFamily="34" charset="0"/>
                <a:hlinkClick r:id="rId2" tooltip="Dogpile"/>
              </a:rPr>
              <a:t>Dogpile</a:t>
            </a:r>
            <a:r>
              <a:rPr lang="es-CO" sz="2000" b="0" i="0" dirty="0" smtClean="0">
                <a:solidFill>
                  <a:srgbClr val="000000"/>
                </a:solidFill>
                <a:effectLst/>
                <a:latin typeface="Arial" panose="020B0604020202020204" pitchFamily="34" charset="0"/>
              </a:rPr>
              <a:t>, en inglés</a:t>
            </a:r>
          </a:p>
          <a:p>
            <a:endParaRPr lang="es-CO" sz="2000" b="0" i="0" dirty="0" smtClean="0">
              <a:solidFill>
                <a:srgbClr val="000000"/>
              </a:solidFill>
              <a:effectLst/>
              <a:latin typeface="Arial" panose="020B0604020202020204" pitchFamily="34" charset="0"/>
            </a:endParaRPr>
          </a:p>
          <a:p>
            <a:pPr>
              <a:buFont typeface="Arial" panose="020B0604020202020204" pitchFamily="34" charset="0"/>
              <a:buChar char="•"/>
            </a:pPr>
            <a:r>
              <a:rPr lang="es-CO" sz="2000" b="0" i="0" u="none" strike="noStrike" dirty="0" err="1" smtClean="0">
                <a:solidFill>
                  <a:srgbClr val="663366"/>
                </a:solidFill>
                <a:effectLst/>
                <a:latin typeface="Arial" panose="020B0604020202020204" pitchFamily="34" charset="0"/>
                <a:hlinkClick r:id="rId3"/>
              </a:rPr>
              <a:t>Tinooo</a:t>
            </a:r>
            <a:r>
              <a:rPr lang="es-CO" sz="2000" b="0" i="0" dirty="0" smtClean="0">
                <a:solidFill>
                  <a:srgbClr val="000000"/>
                </a:solidFill>
                <a:effectLst/>
                <a:latin typeface="Arial" panose="020B0604020202020204" pitchFamily="34" charset="0"/>
              </a:rPr>
              <a:t>, en español (uno de los pocos personalizable)</a:t>
            </a:r>
          </a:p>
          <a:p>
            <a:endParaRPr lang="es-CO" sz="2000" b="0" i="0" dirty="0" smtClean="0">
              <a:solidFill>
                <a:srgbClr val="000000"/>
              </a:solidFill>
              <a:effectLst/>
              <a:latin typeface="Arial" panose="020B0604020202020204" pitchFamily="34" charset="0"/>
            </a:endParaRPr>
          </a:p>
          <a:p>
            <a:pPr>
              <a:buFont typeface="Arial" panose="020B0604020202020204" pitchFamily="34" charset="0"/>
              <a:buChar char="•"/>
            </a:pPr>
            <a:r>
              <a:rPr lang="es-CO" sz="2000" b="0" i="0" u="none" strike="noStrike" dirty="0" err="1" smtClean="0">
                <a:solidFill>
                  <a:srgbClr val="0B0080"/>
                </a:solidFill>
                <a:effectLst/>
                <a:latin typeface="Arial" panose="020B0604020202020204" pitchFamily="34" charset="0"/>
                <a:hlinkClick r:id="rId4" tooltip="Ixquick"/>
              </a:rPr>
              <a:t>Ixquick</a:t>
            </a:r>
            <a:r>
              <a:rPr lang="es-CO" sz="2000" b="0" i="0" dirty="0" smtClean="0">
                <a:solidFill>
                  <a:srgbClr val="000000"/>
                </a:solidFill>
                <a:effectLst/>
                <a:latin typeface="Arial" panose="020B0604020202020204" pitchFamily="34" charset="0"/>
              </a:rPr>
              <a:t>, en inglés</a:t>
            </a:r>
          </a:p>
          <a:p>
            <a:endParaRPr lang="es-CO" sz="2000" b="0" i="0" dirty="0" smtClean="0">
              <a:solidFill>
                <a:srgbClr val="000000"/>
              </a:solidFill>
              <a:effectLst/>
              <a:latin typeface="Arial" panose="020B0604020202020204" pitchFamily="34" charset="0"/>
            </a:endParaRPr>
          </a:p>
          <a:p>
            <a:pPr>
              <a:buFont typeface="Arial" panose="020B0604020202020204" pitchFamily="34" charset="0"/>
              <a:buChar char="•"/>
            </a:pPr>
            <a:r>
              <a:rPr lang="es-CO" sz="2000" b="0" i="0" u="none" strike="noStrike" dirty="0" err="1" smtClean="0">
                <a:solidFill>
                  <a:srgbClr val="663366"/>
                </a:solidFill>
                <a:effectLst/>
                <a:latin typeface="Arial" panose="020B0604020202020204" pitchFamily="34" charset="0"/>
                <a:hlinkClick r:id="rId5"/>
              </a:rPr>
              <a:t>Metacrawler</a:t>
            </a:r>
            <a:r>
              <a:rPr lang="es-CO" sz="2000" b="0" i="0" dirty="0" smtClean="0">
                <a:solidFill>
                  <a:srgbClr val="000000"/>
                </a:solidFill>
                <a:effectLst/>
                <a:latin typeface="Arial" panose="020B0604020202020204" pitchFamily="34" charset="0"/>
              </a:rPr>
              <a:t>, indexa resultados de Google, Yahoo! y </a:t>
            </a:r>
            <a:r>
              <a:rPr lang="es-CO" sz="2000" b="0" i="0" dirty="0" err="1" smtClean="0">
                <a:solidFill>
                  <a:srgbClr val="000000"/>
                </a:solidFill>
                <a:effectLst/>
                <a:latin typeface="Arial" panose="020B0604020202020204" pitchFamily="34" charset="0"/>
              </a:rPr>
              <a:t>Yandex</a:t>
            </a:r>
            <a:r>
              <a:rPr lang="es-CO" sz="2000" b="0" i="0" dirty="0" smtClean="0">
                <a:solidFill>
                  <a:srgbClr val="000000"/>
                </a:solidFill>
                <a:effectLst/>
                <a:latin typeface="Arial" panose="020B0604020202020204" pitchFamily="34" charset="0"/>
              </a:rPr>
              <a:t> (en inglés).</a:t>
            </a:r>
          </a:p>
          <a:p>
            <a:endParaRPr lang="es-CO" sz="2000" b="0" i="0" dirty="0" smtClean="0">
              <a:solidFill>
                <a:srgbClr val="000000"/>
              </a:solidFill>
              <a:effectLst/>
              <a:latin typeface="Arial" panose="020B0604020202020204" pitchFamily="34" charset="0"/>
            </a:endParaRPr>
          </a:p>
          <a:p>
            <a:pPr>
              <a:buFont typeface="Arial" panose="020B0604020202020204" pitchFamily="34" charset="0"/>
              <a:buChar char="•"/>
            </a:pPr>
            <a:r>
              <a:rPr lang="es-CO" sz="2000" b="0" i="0" u="none" strike="noStrike" dirty="0" err="1" smtClean="0">
                <a:solidFill>
                  <a:srgbClr val="663366"/>
                </a:solidFill>
                <a:effectLst/>
                <a:latin typeface="Arial" panose="020B0604020202020204" pitchFamily="34" charset="0"/>
                <a:hlinkClick r:id="rId6"/>
              </a:rPr>
              <a:t>Mamma</a:t>
            </a:r>
            <a:r>
              <a:rPr lang="es-CO" sz="2000" b="0" i="0" dirty="0" smtClean="0">
                <a:solidFill>
                  <a:srgbClr val="000000"/>
                </a:solidFill>
                <a:effectLst/>
                <a:latin typeface="Arial" panose="020B0604020202020204" pitchFamily="34" charset="0"/>
              </a:rPr>
              <a:t>, el primer metabuscador (la "madre de todos los buscadores"), aparecido en 1996.</a:t>
            </a:r>
            <a:endParaRPr lang="es-CO" sz="2000" baseline="30000" dirty="0">
              <a:solidFill>
                <a:srgbClr val="0B0080"/>
              </a:solidFill>
              <a:latin typeface="Arial" panose="020B0604020202020204" pitchFamily="34" charset="0"/>
            </a:endParaRPr>
          </a:p>
          <a:p>
            <a:pPr>
              <a:buFont typeface="Arial" panose="020B0604020202020204" pitchFamily="34" charset="0"/>
              <a:buChar char="•"/>
            </a:pPr>
            <a:endParaRPr lang="es-CO" sz="2000" b="0" i="0" dirty="0" smtClean="0">
              <a:solidFill>
                <a:srgbClr val="000000"/>
              </a:solidFill>
              <a:effectLst/>
              <a:latin typeface="Arial" panose="020B0604020202020204" pitchFamily="34" charset="0"/>
            </a:endParaRPr>
          </a:p>
          <a:p>
            <a:pPr>
              <a:buFont typeface="Arial" panose="020B0604020202020204" pitchFamily="34" charset="0"/>
              <a:buChar char="•"/>
            </a:pPr>
            <a:r>
              <a:rPr lang="es-CO" sz="2000" b="0" i="0" u="none" strike="noStrike" dirty="0" err="1" smtClean="0">
                <a:solidFill>
                  <a:srgbClr val="663366"/>
                </a:solidFill>
                <a:effectLst/>
                <a:latin typeface="Arial" panose="020B0604020202020204" pitchFamily="34" charset="0"/>
                <a:hlinkClick r:id="rId7"/>
              </a:rPr>
              <a:t>Soovle</a:t>
            </a:r>
            <a:endParaRPr lang="es-CO" sz="2000" b="0" i="0" u="none" strike="noStrike" dirty="0" smtClean="0">
              <a:solidFill>
                <a:srgbClr val="663366"/>
              </a:solidFill>
              <a:effectLst/>
              <a:latin typeface="Arial" panose="020B0604020202020204" pitchFamily="34" charset="0"/>
            </a:endParaRPr>
          </a:p>
          <a:p>
            <a:endParaRPr lang="es-CO" sz="2000" b="0" i="0" dirty="0" smtClean="0">
              <a:solidFill>
                <a:srgbClr val="000000"/>
              </a:solidFill>
              <a:effectLst/>
              <a:latin typeface="Arial" panose="020B0604020202020204" pitchFamily="34" charset="0"/>
            </a:endParaRPr>
          </a:p>
          <a:p>
            <a:pPr>
              <a:buFont typeface="Arial" panose="020B0604020202020204" pitchFamily="34" charset="0"/>
              <a:buChar char="•"/>
            </a:pPr>
            <a:r>
              <a:rPr lang="es-CO" sz="2000" b="0" i="0" u="none" strike="noStrike" dirty="0" err="1" smtClean="0">
                <a:solidFill>
                  <a:srgbClr val="663366"/>
                </a:solidFill>
                <a:effectLst/>
                <a:latin typeface="Arial" panose="020B0604020202020204" pitchFamily="34" charset="0"/>
                <a:hlinkClick r:id="rId8"/>
              </a:rPr>
              <a:t>Zuulja</a:t>
            </a:r>
            <a:endParaRPr lang="es-CO" sz="20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56939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140</Words>
  <Application>Microsoft Office PowerPoint</Application>
  <PresentationFormat>Personalizado</PresentationFormat>
  <Paragraphs>30</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Tema de Office</vt:lpstr>
      <vt:lpstr>METABUSCADOR</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METABUSCADOR</dc:title>
  <dc:creator>CENTIC</dc:creator>
  <cp:lastModifiedBy>Luffi</cp:lastModifiedBy>
  <cp:revision>8</cp:revision>
  <dcterms:created xsi:type="dcterms:W3CDTF">2014-02-15T19:55:27Z</dcterms:created>
  <dcterms:modified xsi:type="dcterms:W3CDTF">2014-04-30T17:45:33Z</dcterms:modified>
</cp:coreProperties>
</file>